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1" r:id="rId28"/>
  </p:sldIdLst>
  <p:sldSz cx="18288000" cy="10287000"/>
  <p:notesSz cx="6858000" cy="9144000"/>
  <p:embeddedFontLst>
    <p:embeddedFont>
      <p:font typeface="Canva Sans" panose="020B0604020202020204" charset="0"/>
      <p:regular r:id="rId30"/>
    </p:embeddedFont>
    <p:embeddedFont>
      <p:font typeface="Montserrat" panose="00000500000000000000" pitchFamily="2" charset="0"/>
      <p:regular r:id="rId31"/>
    </p:embeddedFont>
    <p:embeddedFont>
      <p:font typeface="Montserrat Bold" panose="00000800000000000000" charset="0"/>
      <p:regular r:id="rId32"/>
    </p:embeddedFont>
    <p:embeddedFont>
      <p:font typeface="Montserrat Medium" panose="00000600000000000000" pitchFamily="2" charset="0"/>
      <p:regular r:id="rId33"/>
    </p:embeddedFont>
    <p:embeddedFont>
      <p:font typeface="Norwester" panose="020B0604020202020204" charset="0"/>
      <p:regular r:id="rId34"/>
    </p:embeddedFont>
    <p:embeddedFont>
      <p:font typeface="Poppins" panose="00000500000000000000" pitchFamily="2" charset="0"/>
      <p:regular r:id="rId35"/>
    </p:embeddedFont>
    <p:embeddedFont>
      <p:font typeface="Poppins Bold" panose="00000800000000000000" charset="0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AAAC9-D259-439B-958B-037CC9EE58EB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0A5E0-6C52-4DA9-9CC7-D9068A697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8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B235-7627-4A5D-BDC4-DC7CF2BA5F44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21251-04CD-4971-A4BC-48FF36602485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973D-DA2F-45A8-941D-CE38E7C3B882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BBD2-24F4-4D95-A7E6-E8CA1BA55641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4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FF0E-AC19-407D-B23A-5A086995A2DD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4E7D-FD29-42D3-A41C-6AEDD8A32F18}" type="datetime1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EE0-CA27-40CB-8976-E02E5B8F4783}" type="datetime1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67A7-E5A3-4B3A-8A6C-4ECCE0D6724D}" type="datetime1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CBC8-1495-4C61-9856-F2B0C000CE33}" type="datetime1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8A40-8560-4FEE-B65F-FDD597865C4A}" type="datetime1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69D4F-4A76-4F02-9CA9-FDC7CBA6D180}" type="datetime1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935F-644F-43CD-9984-BEC8CD129329}" type="datetime1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6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cvpintelligence.online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4.png"/><Relationship Id="rId2" Type="http://schemas.openxmlformats.org/officeDocument/2006/relationships/image" Target="../media/image5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2.png"/><Relationship Id="rId10" Type="http://schemas.openxmlformats.org/officeDocument/2006/relationships/image" Target="../media/image46.jpeg"/><Relationship Id="rId4" Type="http://schemas.openxmlformats.org/officeDocument/2006/relationships/image" Target="../media/image40.sv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vpintelligence.onlin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319" y="3702042"/>
            <a:ext cx="6783567" cy="5914794"/>
          </a:xfrm>
          <a:custGeom>
            <a:avLst/>
            <a:gdLst/>
            <a:ahLst/>
            <a:cxnLst/>
            <a:rect l="l" t="t" r="r" b="b"/>
            <a:pathLst>
              <a:path w="6783567" h="5914794">
                <a:moveTo>
                  <a:pt x="0" y="0"/>
                </a:moveTo>
                <a:lnTo>
                  <a:pt x="6783567" y="0"/>
                </a:lnTo>
                <a:lnTo>
                  <a:pt x="6783567" y="5914794"/>
                </a:lnTo>
                <a:lnTo>
                  <a:pt x="0" y="591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727867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111838" y="895350"/>
            <a:ext cx="18511676" cy="237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7039">
                <a:solidFill>
                  <a:srgbClr val="36528B"/>
                </a:solidFill>
                <a:latin typeface="Norwester"/>
                <a:ea typeface="Norwester"/>
                <a:cs typeface="Norwester"/>
                <a:sym typeface="Norwester"/>
              </a:rPr>
              <a:t>CVP Intelligence  </a:t>
            </a:r>
          </a:p>
          <a:p>
            <a:pPr algn="ctr">
              <a:lnSpc>
                <a:spcPts val="9195"/>
              </a:lnSpc>
            </a:pPr>
            <a:r>
              <a:rPr lang="en-US" sz="6567">
                <a:solidFill>
                  <a:srgbClr val="36528B"/>
                </a:solidFill>
                <a:latin typeface="Norwester"/>
                <a:ea typeface="Norwester"/>
                <a:cs typeface="Norwester"/>
                <a:sym typeface="Norwester"/>
              </a:rPr>
              <a:t>Smart Cost–Volume–Profit Analysis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3207" y="4706368"/>
            <a:ext cx="8956094" cy="101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295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Web-Based Short-Term Decision-Making Tool</a:t>
            </a:r>
          </a:p>
          <a:p>
            <a:pPr algn="r">
              <a:lnSpc>
                <a:spcPts val="4140"/>
              </a:lnSpc>
            </a:pPr>
            <a:endParaRPr lang="en-US" sz="295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84795" y="5488515"/>
            <a:ext cx="7274505" cy="117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5"/>
              </a:lnSpc>
            </a:pPr>
            <a:r>
              <a:rPr lang="en-US" sz="22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Assignment</a:t>
            </a:r>
          </a:p>
          <a:p>
            <a:pPr algn="r">
              <a:lnSpc>
                <a:spcPts val="3175"/>
              </a:lnSpc>
            </a:pPr>
            <a:r>
              <a:rPr lang="en-US" sz="226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Cost &amp; Management Accounting (MF2222)</a:t>
            </a:r>
          </a:p>
          <a:p>
            <a:pPr algn="r">
              <a:lnSpc>
                <a:spcPts val="3175"/>
              </a:lnSpc>
            </a:pPr>
            <a:endParaRPr lang="en-US" sz="2268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73877" y="6342019"/>
            <a:ext cx="7685423" cy="244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64"/>
              </a:lnSpc>
            </a:pPr>
            <a:endParaRPr/>
          </a:p>
          <a:p>
            <a:pPr algn="r"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Faculty of Computing</a:t>
            </a:r>
          </a:p>
          <a:p>
            <a:pPr algn="r"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Department of Computational Mathematics</a:t>
            </a:r>
          </a:p>
          <a:p>
            <a:pPr algn="r">
              <a:lnSpc>
                <a:spcPts val="3264"/>
              </a:lnSpc>
            </a:pPr>
            <a:r>
              <a:rPr lang="en-US" sz="23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General Sir John Kotelawala Defence University </a:t>
            </a:r>
          </a:p>
          <a:p>
            <a:pPr algn="r">
              <a:lnSpc>
                <a:spcPts val="3264"/>
              </a:lnSpc>
            </a:pPr>
            <a:endParaRPr lang="en-US" sz="23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r">
              <a:lnSpc>
                <a:spcPts val="3264"/>
              </a:lnSpc>
            </a:pPr>
            <a:endParaRPr lang="en-US" sz="23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8075" y="8478275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-111838" y="-1977359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07A9B8-3838-D406-455D-394CA7F9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893386"/>
            <a:ext cx="8551503" cy="4500229"/>
          </a:xfrm>
          <a:custGeom>
            <a:avLst/>
            <a:gdLst/>
            <a:ahLst/>
            <a:cxnLst/>
            <a:rect l="l" t="t" r="r" b="b"/>
            <a:pathLst>
              <a:path w="8551503" h="4500229">
                <a:moveTo>
                  <a:pt x="0" y="0"/>
                </a:moveTo>
                <a:lnTo>
                  <a:pt x="8551503" y="0"/>
                </a:lnTo>
                <a:lnTo>
                  <a:pt x="8551503" y="4500228"/>
                </a:lnTo>
                <a:lnTo>
                  <a:pt x="0" y="4500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30113" y="227723"/>
            <a:ext cx="15204370" cy="98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8" lvl="1" algn="l">
              <a:lnSpc>
                <a:spcPts val="8119"/>
              </a:lnSpc>
            </a:pPr>
            <a:r>
              <a:rPr lang="en-US" sz="57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4.Sales Tracking &amp; Revenue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490" y="1711072"/>
            <a:ext cx="8577355" cy="773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4964" lvl="1" indent="-472482" algn="l">
              <a:lnSpc>
                <a:spcPts val="6127"/>
              </a:lnSpc>
              <a:buFont typeface="Arial"/>
              <a:buChar char="•"/>
            </a:pPr>
            <a:r>
              <a:rPr lang="en-US" sz="43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Records daily sales transactions</a:t>
            </a:r>
          </a:p>
          <a:p>
            <a:pPr marL="944964" lvl="1" indent="-472482" algn="l">
              <a:lnSpc>
                <a:spcPts val="6127"/>
              </a:lnSpc>
              <a:buFont typeface="Arial"/>
              <a:buChar char="•"/>
            </a:pPr>
            <a:r>
              <a:rPr lang="en-US" sz="43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Displays last 30-day sales trends</a:t>
            </a:r>
          </a:p>
          <a:p>
            <a:pPr marL="944964" lvl="1" indent="-472482" algn="l">
              <a:lnSpc>
                <a:spcPts val="6127"/>
              </a:lnSpc>
              <a:buFont typeface="Arial"/>
              <a:buChar char="•"/>
            </a:pPr>
            <a:r>
              <a:rPr lang="en-US" sz="43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Calculates total revenue and contribution</a:t>
            </a:r>
          </a:p>
          <a:p>
            <a:pPr marL="944964" lvl="1" indent="-472482" algn="l">
              <a:lnSpc>
                <a:spcPts val="6127"/>
              </a:lnSpc>
              <a:buFont typeface="Arial"/>
              <a:buChar char="•"/>
            </a:pPr>
            <a:r>
              <a:rPr lang="en-US" sz="43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Helps monitor product-wise performance</a:t>
            </a:r>
          </a:p>
          <a:p>
            <a:pPr marL="944964" lvl="1" indent="-472482" algn="l">
              <a:lnSpc>
                <a:spcPts val="6127"/>
              </a:lnSpc>
              <a:buFont typeface="Arial"/>
              <a:buChar char="•"/>
            </a:pPr>
            <a:r>
              <a:rPr lang="en-US" sz="43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Eliminates manual sales tracking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0CF19-1CA9-DC8F-DE8D-08D397F1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3155887"/>
            <a:ext cx="8624635" cy="4560276"/>
          </a:xfrm>
          <a:custGeom>
            <a:avLst/>
            <a:gdLst/>
            <a:ahLst/>
            <a:cxnLst/>
            <a:rect l="l" t="t" r="r" b="b"/>
            <a:pathLst>
              <a:path w="8624635" h="4560276">
                <a:moveTo>
                  <a:pt x="0" y="0"/>
                </a:moveTo>
                <a:lnTo>
                  <a:pt x="8624635" y="0"/>
                </a:lnTo>
                <a:lnTo>
                  <a:pt x="8624635" y="4560276"/>
                </a:lnTo>
                <a:lnTo>
                  <a:pt x="0" y="4560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08546" y="339392"/>
            <a:ext cx="16008814" cy="78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algn="l">
              <a:lnSpc>
                <a:spcPts val="6440"/>
              </a:lnSpc>
            </a:pPr>
            <a:r>
              <a:rPr lang="en-US" sz="4600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5.Fixed Cost Management &amp; Monthly Cost Structure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851" y="1905379"/>
            <a:ext cx="8790510" cy="754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1023" lvl="1" indent="-460511" algn="l">
              <a:lnSpc>
                <a:spcPts val="5972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Records all recurring fixed costs</a:t>
            </a:r>
          </a:p>
          <a:p>
            <a:pPr marL="921023" lvl="1" indent="-460511" algn="l">
              <a:lnSpc>
                <a:spcPts val="5972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Converts yearly costs to monthly values</a:t>
            </a:r>
          </a:p>
          <a:p>
            <a:pPr marL="921023" lvl="1" indent="-460511" algn="l">
              <a:lnSpc>
                <a:spcPts val="5972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Calculates total monthly fixed cost</a:t>
            </a:r>
          </a:p>
          <a:p>
            <a:pPr marL="921023" lvl="1" indent="-460511" algn="l">
              <a:lnSpc>
                <a:spcPts val="5972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accurate break-even analysis</a:t>
            </a:r>
          </a:p>
          <a:p>
            <a:pPr marL="921023" lvl="1" indent="-460511" algn="l">
              <a:lnSpc>
                <a:spcPts val="5972"/>
              </a:lnSpc>
              <a:buFont typeface="Arial"/>
              <a:buChar char="•"/>
            </a:pPr>
            <a:r>
              <a:rPr lang="en-US" sz="42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Improves cost visibility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19C62-2EF6-8FC8-E2F8-68EF8B80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442817"/>
            <a:ext cx="8703059" cy="3426829"/>
          </a:xfrm>
          <a:custGeom>
            <a:avLst/>
            <a:gdLst/>
            <a:ahLst/>
            <a:cxnLst/>
            <a:rect l="l" t="t" r="r" b="b"/>
            <a:pathLst>
              <a:path w="8703059" h="3426829">
                <a:moveTo>
                  <a:pt x="0" y="0"/>
                </a:moveTo>
                <a:lnTo>
                  <a:pt x="8703059" y="0"/>
                </a:lnTo>
                <a:lnTo>
                  <a:pt x="8703059" y="3426830"/>
                </a:lnTo>
                <a:lnTo>
                  <a:pt x="0" y="3426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6181520"/>
            <a:ext cx="8703059" cy="2839373"/>
          </a:xfrm>
          <a:custGeom>
            <a:avLst/>
            <a:gdLst/>
            <a:ahLst/>
            <a:cxnLst/>
            <a:rect l="l" t="t" r="r" b="b"/>
            <a:pathLst>
              <a:path w="8703059" h="2839373">
                <a:moveTo>
                  <a:pt x="0" y="0"/>
                </a:moveTo>
                <a:lnTo>
                  <a:pt x="8703059" y="0"/>
                </a:lnTo>
                <a:lnTo>
                  <a:pt x="8703059" y="2839373"/>
                </a:lnTo>
                <a:lnTo>
                  <a:pt x="0" y="2839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8228" y="320342"/>
            <a:ext cx="15204370" cy="88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algn="l">
              <a:lnSpc>
                <a:spcPts val="7279"/>
              </a:lnSpc>
            </a:pPr>
            <a:r>
              <a:rPr lang="en-US" sz="51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6.CVP Calculator &amp; Break-Even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58657"/>
            <a:ext cx="8790510" cy="808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Calculates contribution margin and PV ratio</a:t>
            </a:r>
          </a:p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Computes break-even units and sales value</a:t>
            </a:r>
          </a:p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real business data inputs</a:t>
            </a:r>
          </a:p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Displays results instantly</a:t>
            </a:r>
          </a:p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Visualizes CVP relationships with charts</a:t>
            </a:r>
          </a:p>
          <a:p>
            <a:pPr algn="l">
              <a:lnSpc>
                <a:spcPts val="4760"/>
              </a:lnSpc>
            </a:pPr>
            <a:endParaRPr lang="en-US" sz="46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DFA064-AD2E-F01A-D5C7-92314F86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09540" y="1845874"/>
            <a:ext cx="8537519" cy="3372320"/>
          </a:xfrm>
          <a:custGeom>
            <a:avLst/>
            <a:gdLst/>
            <a:ahLst/>
            <a:cxnLst/>
            <a:rect l="l" t="t" r="r" b="b"/>
            <a:pathLst>
              <a:path w="8537519" h="3372320">
                <a:moveTo>
                  <a:pt x="0" y="0"/>
                </a:moveTo>
                <a:lnTo>
                  <a:pt x="8537519" y="0"/>
                </a:lnTo>
                <a:lnTo>
                  <a:pt x="8537519" y="3372320"/>
                </a:lnTo>
                <a:lnTo>
                  <a:pt x="0" y="3372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09540" y="5673973"/>
            <a:ext cx="8537519" cy="3884571"/>
          </a:xfrm>
          <a:custGeom>
            <a:avLst/>
            <a:gdLst/>
            <a:ahLst/>
            <a:cxnLst/>
            <a:rect l="l" t="t" r="r" b="b"/>
            <a:pathLst>
              <a:path w="8537519" h="3884571">
                <a:moveTo>
                  <a:pt x="0" y="0"/>
                </a:moveTo>
                <a:lnTo>
                  <a:pt x="8537519" y="0"/>
                </a:lnTo>
                <a:lnTo>
                  <a:pt x="8537519" y="3884571"/>
                </a:lnTo>
                <a:lnTo>
                  <a:pt x="0" y="388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55515" y="349305"/>
            <a:ext cx="16122653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3" lvl="1" algn="l">
              <a:lnSpc>
                <a:spcPts val="5880"/>
              </a:lnSpc>
            </a:pPr>
            <a:r>
              <a:rPr lang="en-US" sz="4200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7.What-If Scenario Simulator &amp; Profit Sensitivity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540" y="1731574"/>
            <a:ext cx="9144000" cy="743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975" lvl="1" indent="-453988" algn="l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Simulates pricing, cost, and volume changes</a:t>
            </a:r>
          </a:p>
          <a:p>
            <a:pPr marL="907975" lvl="1" indent="-453988" algn="l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Shows real-time impact on profit and break-even</a:t>
            </a:r>
          </a:p>
          <a:p>
            <a:pPr marL="907975" lvl="1" indent="-453988" algn="l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Displays margin of safety and total profit</a:t>
            </a:r>
          </a:p>
          <a:p>
            <a:pPr marL="907975" lvl="1" indent="-453988" algn="l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Includes sensitivity analysis charts</a:t>
            </a:r>
          </a:p>
          <a:p>
            <a:pPr marL="907975" lvl="1" indent="-453988" algn="l">
              <a:lnSpc>
                <a:spcPts val="5887"/>
              </a:lnSpc>
              <a:buFont typeface="Arial"/>
              <a:buChar char="•"/>
            </a:pPr>
            <a:r>
              <a:rPr lang="en-US" sz="42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scenario-based decision making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F44ED-2B8C-CF49-F3E1-A16996B1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09540" y="2226244"/>
            <a:ext cx="8403500" cy="4380324"/>
          </a:xfrm>
          <a:custGeom>
            <a:avLst/>
            <a:gdLst/>
            <a:ahLst/>
            <a:cxnLst/>
            <a:rect l="l" t="t" r="r" b="b"/>
            <a:pathLst>
              <a:path w="8403500" h="4380324">
                <a:moveTo>
                  <a:pt x="0" y="0"/>
                </a:moveTo>
                <a:lnTo>
                  <a:pt x="8403499" y="0"/>
                </a:lnTo>
                <a:lnTo>
                  <a:pt x="8403499" y="4380324"/>
                </a:lnTo>
                <a:lnTo>
                  <a:pt x="0" y="4380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09540" y="7104903"/>
            <a:ext cx="8403500" cy="2153397"/>
          </a:xfrm>
          <a:custGeom>
            <a:avLst/>
            <a:gdLst/>
            <a:ahLst/>
            <a:cxnLst/>
            <a:rect l="l" t="t" r="r" b="b"/>
            <a:pathLst>
              <a:path w="8403500" h="2153397">
                <a:moveTo>
                  <a:pt x="0" y="0"/>
                </a:moveTo>
                <a:lnTo>
                  <a:pt x="8403499" y="0"/>
                </a:lnTo>
                <a:lnTo>
                  <a:pt x="8403499" y="2153397"/>
                </a:lnTo>
                <a:lnTo>
                  <a:pt x="0" y="21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42688" y="358125"/>
            <a:ext cx="15204370" cy="83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955" lvl="1" algn="l">
              <a:lnSpc>
                <a:spcPts val="6860"/>
              </a:lnSpc>
            </a:pPr>
            <a:r>
              <a:rPr lang="en-US" sz="4900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8.Demand Forecasting &amp; Trend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490" y="1923555"/>
            <a:ext cx="8790510" cy="782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423" lvl="1" indent="-474711" algn="l">
              <a:lnSpc>
                <a:spcPts val="6156"/>
              </a:lnSpc>
              <a:buFont typeface="Arial"/>
              <a:buChar char="•"/>
            </a:pPr>
            <a:r>
              <a:rPr lang="en-US" sz="43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Predicts future product demand</a:t>
            </a:r>
          </a:p>
          <a:p>
            <a:pPr marL="949423" lvl="1" indent="-474711" algn="l">
              <a:lnSpc>
                <a:spcPts val="6156"/>
              </a:lnSpc>
              <a:buFont typeface="Arial"/>
              <a:buChar char="•"/>
            </a:pPr>
            <a:r>
              <a:rPr lang="en-US" sz="43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multiple forecast horizons</a:t>
            </a:r>
          </a:p>
          <a:p>
            <a:pPr marL="949423" lvl="1" indent="-474711" algn="l">
              <a:lnSpc>
                <a:spcPts val="6156"/>
              </a:lnSpc>
              <a:buFont typeface="Arial"/>
              <a:buChar char="•"/>
            </a:pPr>
            <a:r>
              <a:rPr lang="en-US" sz="43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Calculates expected revenue and contribution</a:t>
            </a:r>
          </a:p>
          <a:p>
            <a:pPr marL="949423" lvl="1" indent="-474711" algn="l">
              <a:lnSpc>
                <a:spcPts val="6156"/>
              </a:lnSpc>
              <a:buFont typeface="Arial"/>
              <a:buChar char="•"/>
            </a:pPr>
            <a:r>
              <a:rPr lang="en-US" sz="43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Analyzes demand trends</a:t>
            </a:r>
          </a:p>
          <a:p>
            <a:pPr marL="949423" lvl="1" indent="-474711" algn="l">
              <a:lnSpc>
                <a:spcPts val="6156"/>
              </a:lnSpc>
              <a:buFont typeface="Arial"/>
              <a:buChar char="•"/>
            </a:pPr>
            <a:r>
              <a:rPr lang="en-US" sz="43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Assists short-term and long-term planning</a:t>
            </a:r>
          </a:p>
          <a:p>
            <a:pPr algn="l">
              <a:lnSpc>
                <a:spcPts val="6156"/>
              </a:lnSpc>
            </a:pPr>
            <a:endParaRPr lang="en-US" sz="439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0E1F16-1F12-A105-E4DA-1B07B765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776183"/>
            <a:ext cx="8727436" cy="4734634"/>
          </a:xfrm>
          <a:custGeom>
            <a:avLst/>
            <a:gdLst/>
            <a:ahLst/>
            <a:cxnLst/>
            <a:rect l="l" t="t" r="r" b="b"/>
            <a:pathLst>
              <a:path w="8727436" h="4734634">
                <a:moveTo>
                  <a:pt x="0" y="0"/>
                </a:moveTo>
                <a:lnTo>
                  <a:pt x="8727436" y="0"/>
                </a:lnTo>
                <a:lnTo>
                  <a:pt x="8727436" y="4734634"/>
                </a:lnTo>
                <a:lnTo>
                  <a:pt x="0" y="473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67065" y="205725"/>
            <a:ext cx="15204370" cy="9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14" lvl="1" algn="l">
              <a:lnSpc>
                <a:spcPts val="7979"/>
              </a:lnSpc>
            </a:pPr>
            <a:r>
              <a:rPr lang="en-US" sz="56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9.Profit Sensitivity Heatmap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468060"/>
            <a:ext cx="8790510" cy="881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1834" lvl="1" indent="-490917" algn="l">
              <a:lnSpc>
                <a:spcPts val="6366"/>
              </a:lnSpc>
              <a:buFont typeface="Arial"/>
              <a:buChar char="•"/>
            </a:pPr>
            <a:r>
              <a:rPr lang="en-US" sz="45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Visualizes profit across price and volume changes</a:t>
            </a:r>
          </a:p>
          <a:p>
            <a:pPr marL="981834" lvl="1" indent="-490917" algn="l">
              <a:lnSpc>
                <a:spcPts val="6366"/>
              </a:lnSpc>
              <a:buFont typeface="Arial"/>
              <a:buChar char="•"/>
            </a:pPr>
            <a:r>
              <a:rPr lang="en-US" sz="45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Highlights loss, break-even, and profit zones</a:t>
            </a:r>
          </a:p>
          <a:p>
            <a:pPr marL="981834" lvl="1" indent="-490917" algn="l">
              <a:lnSpc>
                <a:spcPts val="6366"/>
              </a:lnSpc>
              <a:buFont typeface="Arial"/>
              <a:buChar char="•"/>
            </a:pPr>
            <a:r>
              <a:rPr lang="en-US" sz="45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Helps identify profitable ranges quickly</a:t>
            </a:r>
          </a:p>
          <a:p>
            <a:pPr marL="981834" lvl="1" indent="-490917" algn="l">
              <a:lnSpc>
                <a:spcPts val="6366"/>
              </a:lnSpc>
              <a:buFont typeface="Arial"/>
              <a:buChar char="•"/>
            </a:pPr>
            <a:r>
              <a:rPr lang="en-US" sz="45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strategic pricing decisions</a:t>
            </a:r>
          </a:p>
          <a:p>
            <a:pPr marL="981834" lvl="1" indent="-490917" algn="l">
              <a:lnSpc>
                <a:spcPts val="6366"/>
              </a:lnSpc>
              <a:buFont typeface="Arial"/>
              <a:buChar char="•"/>
            </a:pPr>
            <a:r>
              <a:rPr lang="en-US" sz="45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sensitivity analysis</a:t>
            </a:r>
          </a:p>
          <a:p>
            <a:pPr algn="l">
              <a:lnSpc>
                <a:spcPts val="6366"/>
              </a:lnSpc>
            </a:pPr>
            <a:endParaRPr lang="en-US" sz="45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54D7D-D125-F1D2-0079-A3CFC29C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997036"/>
            <a:ext cx="8753199" cy="4682962"/>
          </a:xfrm>
          <a:custGeom>
            <a:avLst/>
            <a:gdLst/>
            <a:ahLst/>
            <a:cxnLst/>
            <a:rect l="l" t="t" r="r" b="b"/>
            <a:pathLst>
              <a:path w="8753199" h="4682962">
                <a:moveTo>
                  <a:pt x="0" y="0"/>
                </a:moveTo>
                <a:lnTo>
                  <a:pt x="8753199" y="0"/>
                </a:lnTo>
                <a:lnTo>
                  <a:pt x="8753199" y="4682962"/>
                </a:lnTo>
                <a:lnTo>
                  <a:pt x="0" y="468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67065" y="205725"/>
            <a:ext cx="15204370" cy="9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14" lvl="1" algn="l">
              <a:lnSpc>
                <a:spcPts val="7979"/>
              </a:lnSpc>
            </a:pPr>
            <a:r>
              <a:rPr lang="en-US" sz="56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10.Professional CVP Analytics Reports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571" y="1785442"/>
            <a:ext cx="9051429" cy="780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911" lvl="1" indent="-528956" algn="l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Generates professional CVP analytics reports</a:t>
            </a:r>
          </a:p>
          <a:p>
            <a:pPr marL="1057911" lvl="1" indent="-528956" algn="l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Includes charts, summaries, and insights</a:t>
            </a:r>
          </a:p>
          <a:p>
            <a:pPr marL="1057911" lvl="1" indent="-528956" algn="l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multiple time periods</a:t>
            </a:r>
          </a:p>
          <a:p>
            <a:pPr marL="1057911" lvl="1" indent="-528956" algn="l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Exports reports as PDF</a:t>
            </a:r>
          </a:p>
          <a:p>
            <a:pPr marL="1057911" lvl="1" indent="-528956" algn="l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for academic and business use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6B570-08BE-EAA6-2154-8E11B203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60084" y="1963328"/>
            <a:ext cx="5314131" cy="7855191"/>
          </a:xfrm>
          <a:custGeom>
            <a:avLst/>
            <a:gdLst/>
            <a:ahLst/>
            <a:cxnLst/>
            <a:rect l="l" t="t" r="r" b="b"/>
            <a:pathLst>
              <a:path w="5314131" h="7855191">
                <a:moveTo>
                  <a:pt x="0" y="0"/>
                </a:moveTo>
                <a:lnTo>
                  <a:pt x="5314131" y="0"/>
                </a:lnTo>
                <a:lnTo>
                  <a:pt x="5314131" y="7855191"/>
                </a:lnTo>
                <a:lnTo>
                  <a:pt x="0" y="785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67065" y="205725"/>
            <a:ext cx="15204370" cy="9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14" lvl="1" algn="l">
              <a:lnSpc>
                <a:spcPts val="7979"/>
              </a:lnSpc>
            </a:pPr>
            <a:r>
              <a:rPr lang="en-US" sz="56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11.AI-Powered CVP Assistant – </a:t>
            </a:r>
            <a:r>
              <a:rPr lang="en-US" sz="5699" b="1" u="sng" dirty="0" err="1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Prismo</a:t>
            </a:r>
            <a:r>
              <a:rPr lang="en-US" sz="56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8155" y="1829978"/>
            <a:ext cx="9911452" cy="802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CVP support assistant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Explains CVP concepts in simple terms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Answers break-even and profit questions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instant business insights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Enhances learning and decision-making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F800D-5CB3-EBF6-BFC2-43104AA7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978412"/>
            <a:ext cx="8727436" cy="4734634"/>
          </a:xfrm>
          <a:custGeom>
            <a:avLst/>
            <a:gdLst/>
            <a:ahLst/>
            <a:cxnLst/>
            <a:rect l="l" t="t" r="r" b="b"/>
            <a:pathLst>
              <a:path w="8727436" h="4734634">
                <a:moveTo>
                  <a:pt x="0" y="0"/>
                </a:moveTo>
                <a:lnTo>
                  <a:pt x="8727436" y="0"/>
                </a:lnTo>
                <a:lnTo>
                  <a:pt x="8727436" y="4734634"/>
                </a:lnTo>
                <a:lnTo>
                  <a:pt x="0" y="473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67065" y="205725"/>
            <a:ext cx="15204370" cy="9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14" lvl="1" algn="l">
              <a:lnSpc>
                <a:spcPts val="7979"/>
              </a:lnSpc>
            </a:pPr>
            <a:r>
              <a:rPr lang="en-US" sz="56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12.System Settings &amp; Preferences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490" y="1948988"/>
            <a:ext cx="8790510" cy="764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3119" lvl="1" indent="-516559" algn="l">
              <a:lnSpc>
                <a:spcPts val="6699"/>
              </a:lnSpc>
              <a:buFont typeface="Arial"/>
              <a:buChar char="•"/>
            </a:pPr>
            <a:r>
              <a:rPr lang="en-US" sz="47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Manages user profile details</a:t>
            </a:r>
          </a:p>
          <a:p>
            <a:pPr marL="1033119" lvl="1" indent="-516559" algn="l">
              <a:lnSpc>
                <a:spcPts val="6699"/>
              </a:lnSpc>
              <a:buFont typeface="Arial"/>
              <a:buChar char="•"/>
            </a:pPr>
            <a:r>
              <a:rPr lang="en-US" sz="47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currency and date localization</a:t>
            </a:r>
          </a:p>
          <a:p>
            <a:pPr marL="1033119" lvl="1" indent="-516559" algn="l">
              <a:lnSpc>
                <a:spcPts val="6699"/>
              </a:lnSpc>
              <a:buFont typeface="Arial"/>
              <a:buChar char="•"/>
            </a:pPr>
            <a:r>
              <a:rPr lang="en-US" sz="47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Enables theme customization</a:t>
            </a:r>
          </a:p>
          <a:p>
            <a:pPr marL="1033119" lvl="1" indent="-516559" algn="l">
              <a:lnSpc>
                <a:spcPts val="6699"/>
              </a:lnSpc>
              <a:buFont typeface="Arial"/>
              <a:buChar char="•"/>
            </a:pPr>
            <a:r>
              <a:rPr lang="en-US" sz="47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Allows data export</a:t>
            </a:r>
          </a:p>
          <a:p>
            <a:pPr marL="1033119" lvl="1" indent="-516559" algn="l">
              <a:lnSpc>
                <a:spcPts val="6699"/>
              </a:lnSpc>
              <a:buFont typeface="Arial"/>
              <a:buChar char="•"/>
            </a:pPr>
            <a:r>
              <a:rPr lang="en-US" sz="47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Improves user experience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17A04-DC08-93C6-EA07-2F155636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081" y="2029695"/>
            <a:ext cx="11689081" cy="786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830" lvl="1" indent="-437915" algn="l">
              <a:lnSpc>
                <a:spcPts val="5679"/>
              </a:lnSpc>
              <a:buFont typeface="Arial"/>
              <a:buChar char="•"/>
            </a:pPr>
            <a:r>
              <a:rPr lang="en-US" sz="40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  <a:r>
              <a:rPr lang="en-US" sz="4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HTML5, modern CSS (responsive design), Vanilla JavaScript (ES6+)</a:t>
            </a:r>
          </a:p>
          <a:p>
            <a:pPr marL="875830" lvl="1" indent="-437915" algn="l">
              <a:lnSpc>
                <a:spcPts val="5679"/>
              </a:lnSpc>
              <a:buFont typeface="Arial"/>
              <a:buChar char="•"/>
            </a:pPr>
            <a:r>
              <a:rPr lang="en-US" sz="40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/ Cloud</a:t>
            </a:r>
            <a:r>
              <a:rPr lang="en-US" sz="4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Firebase Firestore for real-time data synchronization</a:t>
            </a:r>
          </a:p>
          <a:p>
            <a:pPr marL="875830" lvl="1" indent="-437915" algn="l">
              <a:lnSpc>
                <a:spcPts val="5679"/>
              </a:lnSpc>
              <a:buFont typeface="Arial"/>
              <a:buChar char="•"/>
            </a:pPr>
            <a:r>
              <a:rPr lang="en-US" sz="40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Artificial Intelligence</a:t>
            </a:r>
            <a:r>
              <a:rPr lang="en-US" sz="4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Google Generative AI (Gemini API) for business insights</a:t>
            </a:r>
          </a:p>
          <a:p>
            <a:pPr marL="875830" lvl="1" indent="-437915" algn="l">
              <a:lnSpc>
                <a:spcPts val="5679"/>
              </a:lnSpc>
              <a:buFont typeface="Arial"/>
              <a:buChar char="•"/>
            </a:pPr>
            <a:r>
              <a:rPr lang="en-US" sz="40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Libraries</a:t>
            </a:r>
            <a:r>
              <a:rPr lang="en-US" sz="4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875830" lvl="1" indent="-437915" algn="l">
              <a:lnSpc>
                <a:spcPts val="5679"/>
              </a:lnSpc>
              <a:buAutoNum type="arabicPeriod"/>
            </a:pPr>
            <a:r>
              <a:rPr lang="en-US" sz="4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Chart.js – Interactive data visualization</a:t>
            </a:r>
          </a:p>
          <a:p>
            <a:pPr marL="875830" lvl="1" indent="-437915" algn="l">
              <a:lnSpc>
                <a:spcPts val="5679"/>
              </a:lnSpc>
              <a:buAutoNum type="arabicPeriod"/>
            </a:pPr>
            <a:r>
              <a:rPr lang="en-US" sz="40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jsPDF – Client-side PDF report generation</a:t>
            </a:r>
          </a:p>
          <a:p>
            <a:pPr algn="l">
              <a:lnSpc>
                <a:spcPts val="5679"/>
              </a:lnSpc>
            </a:pPr>
            <a:endParaRPr lang="en-US" sz="405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9258300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4606" y="258569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52953" y="258569"/>
            <a:ext cx="2654372" cy="2654372"/>
          </a:xfrm>
          <a:custGeom>
            <a:avLst/>
            <a:gdLst/>
            <a:ahLst/>
            <a:cxnLst/>
            <a:rect l="l" t="t" r="r" b="b"/>
            <a:pathLst>
              <a:path w="2654372" h="2654372">
                <a:moveTo>
                  <a:pt x="0" y="0"/>
                </a:moveTo>
                <a:lnTo>
                  <a:pt x="2654372" y="0"/>
                </a:lnTo>
                <a:lnTo>
                  <a:pt x="2654372" y="2654372"/>
                </a:lnTo>
                <a:lnTo>
                  <a:pt x="0" y="2654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01161" y="1585755"/>
            <a:ext cx="2712583" cy="2712583"/>
          </a:xfrm>
          <a:custGeom>
            <a:avLst/>
            <a:gdLst/>
            <a:ahLst/>
            <a:cxnLst/>
            <a:rect l="l" t="t" r="r" b="b"/>
            <a:pathLst>
              <a:path w="2712583" h="2712583">
                <a:moveTo>
                  <a:pt x="0" y="0"/>
                </a:moveTo>
                <a:lnTo>
                  <a:pt x="2712583" y="0"/>
                </a:lnTo>
                <a:lnTo>
                  <a:pt x="2712583" y="2712583"/>
                </a:lnTo>
                <a:lnTo>
                  <a:pt x="0" y="271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43625" y="3455386"/>
            <a:ext cx="3510301" cy="3510301"/>
          </a:xfrm>
          <a:custGeom>
            <a:avLst/>
            <a:gdLst/>
            <a:ahLst/>
            <a:cxnLst/>
            <a:rect l="l" t="t" r="r" b="b"/>
            <a:pathLst>
              <a:path w="3510301" h="3510301">
                <a:moveTo>
                  <a:pt x="0" y="0"/>
                </a:moveTo>
                <a:lnTo>
                  <a:pt x="3510301" y="0"/>
                </a:lnTo>
                <a:lnTo>
                  <a:pt x="3510301" y="3510302"/>
                </a:lnTo>
                <a:lnTo>
                  <a:pt x="0" y="3510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94151" y="4777844"/>
            <a:ext cx="2919593" cy="3286599"/>
          </a:xfrm>
          <a:custGeom>
            <a:avLst/>
            <a:gdLst/>
            <a:ahLst/>
            <a:cxnLst/>
            <a:rect l="l" t="t" r="r" b="b"/>
            <a:pathLst>
              <a:path w="2919593" h="3286599">
                <a:moveTo>
                  <a:pt x="0" y="0"/>
                </a:moveTo>
                <a:lnTo>
                  <a:pt x="2919593" y="0"/>
                </a:lnTo>
                <a:lnTo>
                  <a:pt x="2919593" y="3286599"/>
                </a:lnTo>
                <a:lnTo>
                  <a:pt x="0" y="3286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048" t="-15575" r="-25929" b="-185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805979" y="7136327"/>
            <a:ext cx="3185593" cy="2389194"/>
          </a:xfrm>
          <a:custGeom>
            <a:avLst/>
            <a:gdLst/>
            <a:ahLst/>
            <a:cxnLst/>
            <a:rect l="l" t="t" r="r" b="b"/>
            <a:pathLst>
              <a:path w="3185593" h="2389194">
                <a:moveTo>
                  <a:pt x="0" y="0"/>
                </a:moveTo>
                <a:lnTo>
                  <a:pt x="3185593" y="0"/>
                </a:lnTo>
                <a:lnTo>
                  <a:pt x="3185593" y="2389195"/>
                </a:lnTo>
                <a:lnTo>
                  <a:pt x="0" y="23891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376434" y="444806"/>
            <a:ext cx="8115300" cy="185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Stack</a:t>
            </a:r>
          </a:p>
          <a:p>
            <a:pPr algn="l">
              <a:lnSpc>
                <a:spcPts val="7279"/>
              </a:lnSpc>
            </a:pPr>
            <a:endParaRPr lang="en-US" sz="5199" b="1" u="sng">
              <a:solidFill>
                <a:srgbClr val="36528B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ED986D-BD48-4268-863C-1A67593F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592595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825504" y="-57667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7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70853" y="438992"/>
            <a:ext cx="7987864" cy="118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6536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249" y="2142172"/>
            <a:ext cx="8952553" cy="629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CVP   Analysis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Problem Statement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Solution: CVP Intelligence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Core Features 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5802" y="2142172"/>
            <a:ext cx="8568166" cy="720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CVP Intelligence Enhances Efficiency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Revenue Model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Real-World Business Impact</a:t>
            </a:r>
          </a:p>
          <a:p>
            <a:pPr marL="1101088" lvl="1" indent="-550544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Roadmap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AD45F2-B77D-4F99-9DD5-033D2059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5517" y="386759"/>
            <a:ext cx="4609858" cy="2881499"/>
          </a:xfrm>
          <a:custGeom>
            <a:avLst/>
            <a:gdLst/>
            <a:ahLst/>
            <a:cxnLst/>
            <a:rect l="l" t="t" r="r" b="b"/>
            <a:pathLst>
              <a:path w="4609858" h="2881499">
                <a:moveTo>
                  <a:pt x="0" y="0"/>
                </a:moveTo>
                <a:lnTo>
                  <a:pt x="4609857" y="0"/>
                </a:lnTo>
                <a:lnTo>
                  <a:pt x="4609857" y="2881500"/>
                </a:lnTo>
                <a:lnTo>
                  <a:pt x="0" y="288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3" r="-14483" b="-187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0954" y="2818023"/>
            <a:ext cx="16548346" cy="644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endParaRPr/>
          </a:p>
          <a:p>
            <a:pPr algn="l">
              <a:lnSpc>
                <a:spcPts val="5699"/>
              </a:lnSpc>
            </a:pP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40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Access: </a:t>
            </a: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Multi-layer authentication system. </a:t>
            </a:r>
          </a:p>
          <a:p>
            <a:pPr algn="l">
              <a:lnSpc>
                <a:spcPts val="5699"/>
              </a:lnSpc>
            </a:pP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40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Integrity: </a:t>
            </a: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Validated input layers to prevent calculation errors. </a:t>
            </a:r>
          </a:p>
          <a:p>
            <a:pPr algn="l">
              <a:lnSpc>
                <a:spcPts val="5699"/>
              </a:lnSpc>
            </a:pP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40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Modular Design: </a:t>
            </a: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Separate engines for CVP calculations, forecasting, and AI services. </a:t>
            </a:r>
          </a:p>
          <a:p>
            <a:pPr algn="l">
              <a:lnSpc>
                <a:spcPts val="5699"/>
              </a:lnSpc>
            </a:pP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40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Performance: </a:t>
            </a:r>
            <a:r>
              <a:rPr lang="en-US" sz="40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Optimized for speed and responsiveness on all devices.</a:t>
            </a:r>
          </a:p>
          <a:p>
            <a:pPr algn="l">
              <a:lnSpc>
                <a:spcPts val="5699"/>
              </a:lnSpc>
            </a:pPr>
            <a:endParaRPr lang="en-US" sz="40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11802" y="7227437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0954" y="386759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789426"/>
            <a:ext cx="8693368" cy="114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3"/>
              </a:lnSpc>
              <a:spcBef>
                <a:spcPct val="0"/>
              </a:spcBef>
            </a:pPr>
            <a:r>
              <a:rPr lang="en-US" sz="6338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4DA79-BBB7-E562-01B7-0F855A88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570" y="3506774"/>
            <a:ext cx="10097040" cy="595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Eliminates manual errors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Saves time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Instant recalculations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visualization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decision-making</a:t>
            </a:r>
          </a:p>
          <a:p>
            <a:pPr marL="906774" lvl="1" indent="-453387" algn="l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Improves understanding of CVP relationships</a:t>
            </a:r>
          </a:p>
          <a:p>
            <a:pPr algn="l">
              <a:lnSpc>
                <a:spcPts val="5879"/>
              </a:lnSpc>
            </a:pPr>
            <a:endParaRPr lang="en-US" sz="4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95250" y="727867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53024" y="3519601"/>
            <a:ext cx="6728893" cy="6618784"/>
          </a:xfrm>
          <a:custGeom>
            <a:avLst/>
            <a:gdLst/>
            <a:ahLst/>
            <a:cxnLst/>
            <a:rect l="l" t="t" r="r" b="b"/>
            <a:pathLst>
              <a:path w="6728893" h="6618784">
                <a:moveTo>
                  <a:pt x="0" y="0"/>
                </a:moveTo>
                <a:lnTo>
                  <a:pt x="6728893" y="0"/>
                </a:lnTo>
                <a:lnTo>
                  <a:pt x="6728893" y="6618784"/>
                </a:lnTo>
                <a:lnTo>
                  <a:pt x="0" y="6618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7570" y="2048612"/>
            <a:ext cx="1471747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How CVP Intelligence Enhances Efficiency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2E64E-DA48-EDCC-9FB5-C8A10891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798" y="1770720"/>
            <a:ext cx="10680161" cy="872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981" lvl="1" indent="-355990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Approach</a:t>
            </a:r>
          </a:p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Offered as a free educational tool for students and learning purposes</a:t>
            </a:r>
          </a:p>
          <a:p>
            <a:pPr algn="l">
              <a:lnSpc>
                <a:spcPts val="4616"/>
              </a:lnSpc>
            </a:pPr>
            <a:endParaRPr lang="en-US" sz="329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1981" lvl="1" indent="-355990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Monetization Strategy</a:t>
            </a:r>
          </a:p>
          <a:p>
            <a:pPr marL="711981" lvl="1" indent="-355990" algn="l">
              <a:lnSpc>
                <a:spcPts val="4616"/>
              </a:lnSpc>
              <a:buAutoNum type="arabicPeriod"/>
            </a:pPr>
            <a:r>
              <a:rPr lang="en-US" sz="32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Subscription plans for businesses</a:t>
            </a:r>
          </a:p>
          <a:p>
            <a:pPr marL="711981" lvl="1" indent="-355990" algn="l">
              <a:lnSpc>
                <a:spcPts val="4616"/>
              </a:lnSpc>
              <a:buAutoNum type="arabicPeriod"/>
            </a:pPr>
            <a:r>
              <a:rPr lang="en-US" sz="32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analytics &amp; insights (premium features)</a:t>
            </a:r>
          </a:p>
          <a:p>
            <a:pPr marL="711981" lvl="1" indent="-355990" algn="l">
              <a:lnSpc>
                <a:spcPts val="4616"/>
              </a:lnSpc>
              <a:buAutoNum type="arabicPeriod"/>
            </a:pPr>
            <a:r>
              <a:rPr lang="en-US" sz="32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Institutional and academic licenses</a:t>
            </a:r>
          </a:p>
          <a:p>
            <a:pPr marL="711981" lvl="1" indent="-355990" algn="l">
              <a:lnSpc>
                <a:spcPts val="4616"/>
              </a:lnSpc>
              <a:buAutoNum type="arabicPeriod"/>
            </a:pPr>
            <a:r>
              <a:rPr lang="en-US" sz="32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Customized reporting solutions</a:t>
            </a:r>
          </a:p>
          <a:p>
            <a:pPr algn="l">
              <a:lnSpc>
                <a:spcPts val="4616"/>
              </a:lnSpc>
            </a:pPr>
            <a:endParaRPr lang="en-US" sz="329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11981" lvl="1" indent="-355990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 Options</a:t>
            </a:r>
          </a:p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Optional cloud storage and data management upgrades</a:t>
            </a:r>
          </a:p>
          <a:p>
            <a:pPr algn="l">
              <a:lnSpc>
                <a:spcPts val="4616"/>
              </a:lnSpc>
            </a:pPr>
            <a:endParaRPr lang="en-US" sz="329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727867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95379" y="3247835"/>
            <a:ext cx="4863921" cy="4863921"/>
          </a:xfrm>
          <a:custGeom>
            <a:avLst/>
            <a:gdLst/>
            <a:ahLst/>
            <a:cxnLst/>
            <a:rect l="l" t="t" r="r" b="b"/>
            <a:pathLst>
              <a:path w="4863921" h="4863921">
                <a:moveTo>
                  <a:pt x="0" y="0"/>
                </a:moveTo>
                <a:lnTo>
                  <a:pt x="4863921" y="0"/>
                </a:lnTo>
                <a:lnTo>
                  <a:pt x="4863921" y="4863922"/>
                </a:lnTo>
                <a:lnTo>
                  <a:pt x="0" y="4863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819" y="416560"/>
            <a:ext cx="7818381" cy="987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F79C3-5A43-B1D9-4941-8274B5CE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618477"/>
            <a:ext cx="9379403" cy="0"/>
          </a:xfrm>
          <a:prstGeom prst="line">
            <a:avLst/>
          </a:prstGeom>
          <a:ln w="38100" cap="flat">
            <a:solidFill>
              <a:srgbClr val="3652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90169" y="3614346"/>
            <a:ext cx="5627699" cy="4579242"/>
            <a:chOff x="0" y="0"/>
            <a:chExt cx="99889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8897" cy="812800"/>
            </a:xfrm>
            <a:custGeom>
              <a:avLst/>
              <a:gdLst/>
              <a:ahLst/>
              <a:cxnLst/>
              <a:rect l="l" t="t" r="r" b="b"/>
              <a:pathLst>
                <a:path w="998897" h="812800">
                  <a:moveTo>
                    <a:pt x="0" y="0"/>
                  </a:moveTo>
                  <a:lnTo>
                    <a:pt x="998897" y="0"/>
                  </a:lnTo>
                  <a:lnTo>
                    <a:pt x="99889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138" r="-111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623604" y="727867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8272" y="2504177"/>
            <a:ext cx="10444518" cy="668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endParaRPr/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Data-Driven Decisions: </a:t>
            </a: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Transition from "gut feeling" to fact-based strategy. 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Operational Efficiency: </a:t>
            </a: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 calculations that previously took hours. 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Growth Accelerator: </a:t>
            </a: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identify high-margin opportunities and eliminate waste. 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Transparency: </a:t>
            </a:r>
            <a:r>
              <a:rPr lang="en-US" sz="3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Clear, visual reports for investors and management.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70151" y="1718543"/>
            <a:ext cx="10096500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Business Impact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962C3-C672-1E6E-62AC-E3D846C9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656242"/>
            <a:ext cx="10074593" cy="0"/>
          </a:xfrm>
          <a:prstGeom prst="line">
            <a:avLst/>
          </a:prstGeom>
          <a:ln w="38100" cap="flat">
            <a:solidFill>
              <a:srgbClr val="3652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9545" y="2818167"/>
            <a:ext cx="13712075" cy="801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3"/>
              </a:lnSpc>
            </a:pPr>
            <a:r>
              <a:rPr lang="en-US" sz="37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7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Summary: </a:t>
            </a:r>
          </a:p>
          <a:p>
            <a:pPr algn="l">
              <a:lnSpc>
                <a:spcPts val="5303"/>
              </a:lnSpc>
            </a:pPr>
            <a:r>
              <a:rPr lang="en-US" sz="37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CVP Intelligence isn't just a dashboard; it's a strategic partner for business survival and growth. </a:t>
            </a:r>
          </a:p>
          <a:p>
            <a:pPr algn="l">
              <a:lnSpc>
                <a:spcPts val="5303"/>
              </a:lnSpc>
            </a:pPr>
            <a:endParaRPr lang="en-US" sz="378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303"/>
              </a:lnSpc>
            </a:pPr>
            <a:r>
              <a:rPr lang="en-US" sz="37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7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Goals: </a:t>
            </a:r>
          </a:p>
          <a:p>
            <a:pPr marL="817882" lvl="1" indent="-408941" algn="l">
              <a:lnSpc>
                <a:spcPts val="5303"/>
              </a:lnSpc>
              <a:buFont typeface="Arial"/>
              <a:buChar char="•"/>
            </a:pPr>
            <a:r>
              <a:rPr lang="en-US" sz="37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external accounting software(e.g.,  QuickBooks). </a:t>
            </a:r>
          </a:p>
          <a:p>
            <a:pPr marL="817882" lvl="1" indent="-408941" algn="l">
              <a:lnSpc>
                <a:spcPts val="5303"/>
              </a:lnSpc>
              <a:buFont typeface="Arial"/>
              <a:buChar char="•"/>
            </a:pPr>
            <a:r>
              <a:rPr lang="en-US" sz="37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multi-currency and global tax compliance. </a:t>
            </a:r>
          </a:p>
          <a:p>
            <a:pPr marL="817882" lvl="1" indent="-408941" algn="l">
              <a:lnSpc>
                <a:spcPts val="5303"/>
              </a:lnSpc>
              <a:buFont typeface="Arial"/>
              <a:buChar char="•"/>
            </a:pPr>
            <a:r>
              <a:rPr lang="en-US" sz="37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Mobile Application launch.</a:t>
            </a:r>
          </a:p>
          <a:p>
            <a:pPr algn="l">
              <a:lnSpc>
                <a:spcPts val="5303"/>
              </a:lnSpc>
            </a:pPr>
            <a:endParaRPr lang="en-US" sz="378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303"/>
              </a:lnSpc>
            </a:pPr>
            <a:endParaRPr lang="en-US" sz="378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11802" y="7238352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21620" y="5949256"/>
            <a:ext cx="3368992" cy="4114800"/>
          </a:xfrm>
          <a:custGeom>
            <a:avLst/>
            <a:gdLst/>
            <a:ahLst/>
            <a:cxnLst/>
            <a:rect l="l" t="t" r="r" b="b"/>
            <a:pathLst>
              <a:path w="3368992" h="4114800">
                <a:moveTo>
                  <a:pt x="0" y="0"/>
                </a:moveTo>
                <a:lnTo>
                  <a:pt x="3368993" y="0"/>
                </a:lnTo>
                <a:lnTo>
                  <a:pt x="3368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1946" y="1734515"/>
            <a:ext cx="11468100" cy="85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 Conclusion &amp; Future Roadmap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D2A54E-5041-3B42-9DE7-5BB02BB1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CAF4E-3492-5F36-B696-BF7078B73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6018F7F5-61B6-A47C-EA1D-5E942C206A09}"/>
              </a:ext>
            </a:extLst>
          </p:cNvPr>
          <p:cNvSpPr/>
          <p:nvPr/>
        </p:nvSpPr>
        <p:spPr>
          <a:xfrm>
            <a:off x="-311802" y="7238352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9941BE9-B264-A772-9578-942E7CFDAA7C}"/>
              </a:ext>
            </a:extLst>
          </p:cNvPr>
          <p:cNvSpPr/>
          <p:nvPr/>
        </p:nvSpPr>
        <p:spPr>
          <a:xfrm>
            <a:off x="2468698" y="4038005"/>
            <a:ext cx="4800600" cy="3216180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9E27A5-48F3-2611-D3EA-13594CA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E567F-7AE0-3578-C39F-F6E71DF1B7DA}"/>
              </a:ext>
            </a:extLst>
          </p:cNvPr>
          <p:cNvSpPr txBox="1"/>
          <p:nvPr/>
        </p:nvSpPr>
        <p:spPr>
          <a:xfrm>
            <a:off x="9976055" y="7074937"/>
            <a:ext cx="6285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Live - https://cvpintelligence.online/</a:t>
            </a:r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76F6758C-7752-E9BE-B893-BA396E65C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686199"/>
            <a:ext cx="6172200" cy="617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8CB551-45B7-E29F-78CF-778CDDD956AE}"/>
              </a:ext>
            </a:extLst>
          </p:cNvPr>
          <p:cNvSpPr txBox="1"/>
          <p:nvPr/>
        </p:nvSpPr>
        <p:spPr>
          <a:xfrm>
            <a:off x="533400" y="2734722"/>
            <a:ext cx="9453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Explore the CVP Intelligence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C6ECAA-E43D-D4ED-C11D-443030499E6C}"/>
              </a:ext>
            </a:extLst>
          </p:cNvPr>
          <p:cNvSpPr txBox="1"/>
          <p:nvPr/>
        </p:nvSpPr>
        <p:spPr>
          <a:xfrm>
            <a:off x="9677400" y="7875440"/>
            <a:ext cx="9453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GitHub - https://github.com/iamdushanl/CVP-Analysis</a:t>
            </a:r>
          </a:p>
        </p:txBody>
      </p:sp>
    </p:spTree>
    <p:extLst>
      <p:ext uri="{BB962C8B-B14F-4D97-AF65-F5344CB8AC3E}">
        <p14:creationId xmlns:p14="http://schemas.microsoft.com/office/powerpoint/2010/main" val="106285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22890" y="560826"/>
            <a:ext cx="25320404" cy="8007578"/>
          </a:xfrm>
          <a:custGeom>
            <a:avLst/>
            <a:gdLst/>
            <a:ahLst/>
            <a:cxnLst/>
            <a:rect l="l" t="t" r="r" b="b"/>
            <a:pathLst>
              <a:path w="25320404" h="8007578">
                <a:moveTo>
                  <a:pt x="0" y="0"/>
                </a:moveTo>
                <a:lnTo>
                  <a:pt x="25320405" y="0"/>
                </a:lnTo>
                <a:lnTo>
                  <a:pt x="25320405" y="8007578"/>
                </a:lnTo>
                <a:lnTo>
                  <a:pt x="0" y="8007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53548" y="731537"/>
            <a:ext cx="1178648" cy="117864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2880" b="-104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3735277" y="2167779"/>
            <a:ext cx="9409393" cy="2975721"/>
          </a:xfrm>
          <a:custGeom>
            <a:avLst/>
            <a:gdLst/>
            <a:ahLst/>
            <a:cxnLst/>
            <a:rect l="l" t="t" r="r" b="b"/>
            <a:pathLst>
              <a:path w="9409393" h="2975721">
                <a:moveTo>
                  <a:pt x="0" y="0"/>
                </a:moveTo>
                <a:lnTo>
                  <a:pt x="9409393" y="0"/>
                </a:lnTo>
                <a:lnTo>
                  <a:pt x="9409393" y="2975721"/>
                </a:lnTo>
                <a:lnTo>
                  <a:pt x="0" y="297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285025" y="2353414"/>
            <a:ext cx="1247171" cy="124717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7408" b="-203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353548" y="7222627"/>
            <a:ext cx="1178648" cy="117864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58452" t="-45286" r="-61438" b="-141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894422" y="7232085"/>
            <a:ext cx="1169190" cy="116919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813" r="-18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353548" y="5598959"/>
            <a:ext cx="1178648" cy="117864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7839" t="-11440" r="-7525" b="-423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933412" y="5581700"/>
            <a:ext cx="1169190" cy="116919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54055" t="-80838" r="-31611" b="-667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933412" y="3967557"/>
            <a:ext cx="1169190" cy="116919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855431" y="2353414"/>
            <a:ext cx="1247171" cy="124717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29635" t="-18292" r="-26318" b="-562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933412" y="740995"/>
            <a:ext cx="1169190" cy="116919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b="-334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353548" y="3975290"/>
            <a:ext cx="1178648" cy="1178648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14"/>
              <a:stretch>
                <a:fillRect l="-23607" t="-37592" r="-11827" b="-429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12127" y="7190971"/>
            <a:ext cx="2797328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M.D.S. Savindi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78802" y="7127377"/>
            <a:ext cx="3304290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K.J.N. Kadupitiya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12127" y="7739470"/>
            <a:ext cx="2031391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78802" y="7706463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D/DBA/24/0042 </a:t>
            </a:r>
          </a:p>
        </p:txBody>
      </p:sp>
      <p:sp>
        <p:nvSpPr>
          <p:cNvPr id="29" name="Freeform 29"/>
          <p:cNvSpPr/>
          <p:nvPr/>
        </p:nvSpPr>
        <p:spPr>
          <a:xfrm>
            <a:off x="0" y="727867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612127" y="645745"/>
            <a:ext cx="4062782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Y.T. Horawalavithana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12127" y="1154641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D/DBA/24/0004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1624" y="2522574"/>
            <a:ext cx="3795004" cy="118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6536" b="1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Meet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624" y="3567134"/>
            <a:ext cx="4417221" cy="118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6536" b="1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The Team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78802" y="5481294"/>
            <a:ext cx="2884600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U.S.J. Widusini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78802" y="2258164"/>
            <a:ext cx="2884600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D.I.K. Liyanage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78802" y="636287"/>
            <a:ext cx="5371873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M.B.M.C.C. Gawarammana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12126" y="2258164"/>
            <a:ext cx="4321285" cy="5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 dirty="0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R.M.S.S. </a:t>
            </a:r>
            <a:r>
              <a:rPr lang="en-US" sz="3014" dirty="0" err="1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Gamagedara</a:t>
            </a:r>
            <a:r>
              <a:rPr lang="en-US" sz="3014" dirty="0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12127" y="3908616"/>
            <a:ext cx="4062782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H.M. Mallikaarachchi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12127" y="5504864"/>
            <a:ext cx="2797328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V.J.K. Rodrigo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178802" y="3908616"/>
            <a:ext cx="3304290" cy="54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K.K.G.S. Hansana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12127" y="4485911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D/DBA/24/0009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67822" y="6131133"/>
            <a:ext cx="2031391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D/DBA/24/0024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178802" y="1154641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D/DBA/24/0028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178802" y="2804111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D/DBA/24/0032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178802" y="4457115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D/DBA/24/0034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35952" y="6131133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D/DBA/24/0038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612127" y="2804111"/>
            <a:ext cx="2142782" cy="35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D/DBA/24/0005 </a:t>
            </a:r>
          </a:p>
        </p:txBody>
      </p:sp>
      <p:sp>
        <p:nvSpPr>
          <p:cNvPr id="48" name="Freeform 48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CCF2C64-05E0-88B1-E3DD-A24A66B7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27867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311802" y="-1309462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13499" y="3768042"/>
            <a:ext cx="9061002" cy="236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57"/>
              </a:lnSpc>
            </a:pPr>
            <a:r>
              <a:rPr lang="en-US" sz="13112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70A89-407F-53D5-6C93-C65AAE71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87352" y="1439854"/>
            <a:ext cx="7900648" cy="8847146"/>
            <a:chOff x="0" y="0"/>
            <a:chExt cx="6350000" cy="7110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>
                <a:alphaModFix amt="15000"/>
              </a:blip>
              <a:stretch>
                <a:fillRect r="-986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7598472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441224"/>
            <a:ext cx="12036506" cy="228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4"/>
              </a:lnSpc>
            </a:pPr>
            <a:r>
              <a:rPr lang="en-US" sz="6417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CVP Analysis</a:t>
            </a:r>
          </a:p>
          <a:p>
            <a:pPr algn="l">
              <a:lnSpc>
                <a:spcPts val="8984"/>
              </a:lnSpc>
            </a:pPr>
            <a:endParaRPr lang="en-US" sz="6417" b="1" u="sng">
              <a:solidFill>
                <a:srgbClr val="36528B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786548"/>
            <a:ext cx="16455842" cy="691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1"/>
              </a:lnSpc>
            </a:pPr>
            <a:r>
              <a:rPr lang="en-US" sz="424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CVP Analysis? </a:t>
            </a:r>
          </a:p>
          <a:p>
            <a:pPr algn="just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A management accounting tool to understand the relationship between Costs, Volume, and Profit.</a:t>
            </a:r>
          </a:p>
          <a:p>
            <a:pPr algn="just">
              <a:lnSpc>
                <a:spcPts val="5470"/>
              </a:lnSpc>
            </a:pPr>
            <a:endParaRPr lang="en-US" sz="381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5866"/>
              </a:lnSpc>
            </a:pPr>
            <a:r>
              <a:rPr lang="en-US" sz="419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Objectives: </a:t>
            </a:r>
          </a:p>
          <a:p>
            <a:pPr algn="just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Determine the </a:t>
            </a:r>
            <a:r>
              <a:rPr lang="en-US" sz="381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Break-even Point </a:t>
            </a: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(Zero Profit/Loss). </a:t>
            </a:r>
          </a:p>
          <a:p>
            <a:pPr algn="just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Guide pricing strategies. </a:t>
            </a:r>
          </a:p>
          <a:p>
            <a:pPr algn="just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Calculate the </a:t>
            </a:r>
            <a:r>
              <a:rPr lang="en-US" sz="381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Margin of Safety</a:t>
            </a: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just">
              <a:lnSpc>
                <a:spcPts val="5346"/>
              </a:lnSpc>
            </a:pP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Perform </a:t>
            </a:r>
            <a:r>
              <a:rPr lang="en-US" sz="381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What-If </a:t>
            </a:r>
            <a:r>
              <a:rPr lang="en-US" sz="3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 for strategic planning</a:t>
            </a:r>
          </a:p>
          <a:p>
            <a:pPr algn="just">
              <a:lnSpc>
                <a:spcPts val="5346"/>
              </a:lnSpc>
            </a:pPr>
            <a:endParaRPr lang="en-US" sz="381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9CDD46-6A43-6409-9C88-CA402784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109" y="1721288"/>
            <a:ext cx="13398277" cy="234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5"/>
              </a:lnSpc>
            </a:pPr>
            <a:r>
              <a:rPr lang="en-US" sz="6539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 Statement</a:t>
            </a:r>
          </a:p>
          <a:p>
            <a:pPr algn="l">
              <a:lnSpc>
                <a:spcPts val="9155"/>
              </a:lnSpc>
            </a:pPr>
            <a:endParaRPr lang="en-US" sz="6539" b="1" u="sng">
              <a:solidFill>
                <a:srgbClr val="36528B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047923" y="2098955"/>
            <a:ext cx="7812422" cy="7687216"/>
          </a:xfrm>
          <a:custGeom>
            <a:avLst/>
            <a:gdLst/>
            <a:ahLst/>
            <a:cxnLst/>
            <a:rect l="l" t="t" r="r" b="b"/>
            <a:pathLst>
              <a:path w="7812422" h="7687216">
                <a:moveTo>
                  <a:pt x="0" y="0"/>
                </a:moveTo>
                <a:lnTo>
                  <a:pt x="7812422" y="0"/>
                </a:lnTo>
                <a:lnTo>
                  <a:pt x="7812422" y="7687215"/>
                </a:lnTo>
                <a:lnTo>
                  <a:pt x="0" y="7687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-10356" t="-9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3092" y="3272320"/>
            <a:ext cx="16302116" cy="70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43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433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Industry Challenges: </a:t>
            </a:r>
          </a:p>
          <a:p>
            <a:pPr marL="843995" lvl="1" indent="-421998" algn="l">
              <a:lnSpc>
                <a:spcPts val="5472"/>
              </a:lnSpc>
              <a:buFont typeface="Arial"/>
              <a:buChar char="•"/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390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Complexity: </a:t>
            </a:r>
          </a:p>
          <a:p>
            <a:pPr algn="l">
              <a:lnSpc>
                <a:spcPts val="5472"/>
              </a:lnSpc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Calculations are tedious and prone to human error. </a:t>
            </a:r>
          </a:p>
          <a:p>
            <a:pPr marL="843995" lvl="1" indent="-421998" algn="l">
              <a:lnSpc>
                <a:spcPts val="5472"/>
              </a:lnSpc>
              <a:buFont typeface="Arial"/>
              <a:buChar char="•"/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390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Fragmentation: </a:t>
            </a:r>
          </a:p>
          <a:p>
            <a:pPr algn="l">
              <a:lnSpc>
                <a:spcPts val="5472"/>
              </a:lnSpc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Information is often scattered across multiple spreadsheets. </a:t>
            </a:r>
          </a:p>
          <a:p>
            <a:pPr marL="843995" lvl="1" indent="-421998" algn="l">
              <a:lnSpc>
                <a:spcPts val="5472"/>
              </a:lnSpc>
              <a:buFont typeface="Arial"/>
              <a:buChar char="•"/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90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Real-time Insights: </a:t>
            </a:r>
          </a:p>
          <a:p>
            <a:pPr algn="l">
              <a:lnSpc>
                <a:spcPts val="5472"/>
              </a:lnSpc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Slow reaction to market changes. </a:t>
            </a:r>
          </a:p>
          <a:p>
            <a:pPr marL="843995" lvl="1" indent="-421998" algn="l">
              <a:lnSpc>
                <a:spcPts val="5472"/>
              </a:lnSpc>
              <a:buFont typeface="Arial"/>
              <a:buChar char="•"/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390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Gap: </a:t>
            </a:r>
          </a:p>
          <a:p>
            <a:pPr algn="l">
              <a:lnSpc>
                <a:spcPts val="5472"/>
              </a:lnSpc>
            </a:pPr>
            <a:r>
              <a:rPr lang="en-US" sz="39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Difficulty in visualizing the future impact of today's decisions.</a:t>
            </a:r>
          </a:p>
          <a:p>
            <a:pPr algn="l">
              <a:lnSpc>
                <a:spcPts val="6064"/>
              </a:lnSpc>
            </a:pPr>
            <a:endParaRPr lang="en-US" sz="390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11802" y="6623323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43520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960FE-A9F6-3502-4828-D459BCA4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60" y="2710762"/>
            <a:ext cx="15652383" cy="714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93"/>
              </a:lnSpc>
            </a:pPr>
            <a:r>
              <a:rPr lang="en-US" sz="442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Vision: </a:t>
            </a:r>
          </a:p>
          <a:p>
            <a:pPr algn="just">
              <a:lnSpc>
                <a:spcPts val="6193"/>
              </a:lnSpc>
            </a:pPr>
            <a:r>
              <a:rPr lang="en-US" sz="44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centralized, intelligent platform for financial planning.</a:t>
            </a:r>
            <a:r>
              <a:rPr lang="en-US" sz="442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just">
              <a:lnSpc>
                <a:spcPts val="6193"/>
              </a:lnSpc>
            </a:pPr>
            <a:r>
              <a:rPr lang="en-US" sz="442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Value Proposition: </a:t>
            </a:r>
          </a:p>
          <a:p>
            <a:pPr algn="just">
              <a:lnSpc>
                <a:spcPts val="6193"/>
              </a:lnSpc>
            </a:pPr>
            <a:r>
              <a:rPr lang="en-US" sz="44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Simplifies complex accounting for non-experts. </a:t>
            </a:r>
          </a:p>
          <a:p>
            <a:pPr algn="just">
              <a:lnSpc>
                <a:spcPts val="6193"/>
              </a:lnSpc>
            </a:pPr>
            <a:r>
              <a:rPr lang="en-US" sz="44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Provides real-time, visual data representation. </a:t>
            </a:r>
          </a:p>
          <a:p>
            <a:pPr algn="just">
              <a:lnSpc>
                <a:spcPts val="6193"/>
              </a:lnSpc>
            </a:pPr>
            <a:r>
              <a:rPr lang="en-US" sz="44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Leverages AI to provide actionable business insights. </a:t>
            </a:r>
          </a:p>
          <a:p>
            <a:pPr algn="just">
              <a:lnSpc>
                <a:spcPts val="6193"/>
              </a:lnSpc>
            </a:pPr>
            <a:r>
              <a:rPr lang="en-US" sz="44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Completely web-accessible and cloud-synced.</a:t>
            </a:r>
          </a:p>
          <a:p>
            <a:pPr algn="just">
              <a:lnSpc>
                <a:spcPts val="6516"/>
              </a:lnSpc>
            </a:pPr>
            <a:endParaRPr lang="en-US" sz="44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6516"/>
              </a:lnSpc>
            </a:pPr>
            <a:endParaRPr lang="en-US" sz="44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6260" y="8960697"/>
            <a:ext cx="10265021" cy="50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3"/>
              </a:lnSpc>
            </a:pPr>
            <a:r>
              <a:rPr lang="en-US" sz="2816" b="1">
                <a:solidFill>
                  <a:srgbClr val="213456"/>
                </a:solidFill>
                <a:latin typeface="Poppins Bold"/>
                <a:ea typeface="Poppins Bold"/>
                <a:cs typeface="Poppins Bold"/>
                <a:sym typeface="Poppins Bold"/>
              </a:rPr>
              <a:t>Live System: </a:t>
            </a:r>
            <a:r>
              <a:rPr lang="en-US" sz="2816" b="1">
                <a:solidFill>
                  <a:srgbClr val="213456"/>
                </a:solidFill>
                <a:latin typeface="Poppins Bold"/>
                <a:ea typeface="Poppins Bold"/>
                <a:cs typeface="Poppins Bold"/>
                <a:sym typeface="Poppins Bold"/>
                <a:hlinkClick r:id="rId2" tooltip="https://cvpintelligence.online"/>
              </a:rPr>
              <a:t>https://cvpintelligence.online/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8251324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753542" y="386354"/>
            <a:ext cx="3954710" cy="2180086"/>
          </a:xfrm>
          <a:custGeom>
            <a:avLst/>
            <a:gdLst/>
            <a:ahLst/>
            <a:cxnLst/>
            <a:rect l="l" t="t" r="r" b="b"/>
            <a:pathLst>
              <a:path w="3954710" h="2180086">
                <a:moveTo>
                  <a:pt x="0" y="0"/>
                </a:moveTo>
                <a:lnTo>
                  <a:pt x="3954711" y="0"/>
                </a:lnTo>
                <a:lnTo>
                  <a:pt x="3954711" y="2180085"/>
                </a:lnTo>
                <a:lnTo>
                  <a:pt x="0" y="2180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57802" y="2834587"/>
            <a:ext cx="7529388" cy="7146074"/>
          </a:xfrm>
          <a:custGeom>
            <a:avLst/>
            <a:gdLst/>
            <a:ahLst/>
            <a:cxnLst/>
            <a:rect l="l" t="t" r="r" b="b"/>
            <a:pathLst>
              <a:path w="7529388" h="7146074">
                <a:moveTo>
                  <a:pt x="0" y="0"/>
                </a:moveTo>
                <a:lnTo>
                  <a:pt x="7529388" y="0"/>
                </a:lnTo>
                <a:lnTo>
                  <a:pt x="7529388" y="7146074"/>
                </a:lnTo>
                <a:lnTo>
                  <a:pt x="0" y="7146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16260" y="857250"/>
            <a:ext cx="19666820" cy="215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7"/>
              </a:lnSpc>
            </a:pPr>
            <a:r>
              <a:rPr lang="en-US" sz="6026" u="sng">
                <a:solidFill>
                  <a:srgbClr val="36528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26" b="1" u="sng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The Solution: CVP Intelligence </a:t>
            </a:r>
          </a:p>
          <a:p>
            <a:pPr algn="l">
              <a:lnSpc>
                <a:spcPts val="8437"/>
              </a:lnSpc>
            </a:pPr>
            <a:endParaRPr lang="en-US" sz="6026" b="1" u="sng">
              <a:solidFill>
                <a:srgbClr val="36528B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99B1E0-87F7-FCFD-615D-5F9C3247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9404" y="2333416"/>
            <a:ext cx="9729192" cy="144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>
                <a:solidFill>
                  <a:srgbClr val="0333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FEATURES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598472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4" y="0"/>
                </a:lnTo>
                <a:lnTo>
                  <a:pt x="18911604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24734" y="4408147"/>
            <a:ext cx="4638532" cy="2557051"/>
          </a:xfrm>
          <a:custGeom>
            <a:avLst/>
            <a:gdLst/>
            <a:ahLst/>
            <a:cxnLst/>
            <a:rect l="l" t="t" r="r" b="b"/>
            <a:pathLst>
              <a:path w="4638532" h="2557051">
                <a:moveTo>
                  <a:pt x="0" y="0"/>
                </a:moveTo>
                <a:lnTo>
                  <a:pt x="4638532" y="0"/>
                </a:lnTo>
                <a:lnTo>
                  <a:pt x="4638532" y="2557051"/>
                </a:lnTo>
                <a:lnTo>
                  <a:pt x="0" y="2557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F7501-E796-D1B4-1455-5AD08121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49153" y="2780885"/>
            <a:ext cx="9290314" cy="5736769"/>
          </a:xfrm>
          <a:custGeom>
            <a:avLst/>
            <a:gdLst/>
            <a:ahLst/>
            <a:cxnLst/>
            <a:rect l="l" t="t" r="r" b="b"/>
            <a:pathLst>
              <a:path w="9290314" h="5736769">
                <a:moveTo>
                  <a:pt x="0" y="0"/>
                </a:moveTo>
                <a:lnTo>
                  <a:pt x="9290314" y="0"/>
                </a:lnTo>
                <a:lnTo>
                  <a:pt x="929031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7710" y="3405295"/>
            <a:ext cx="4546395" cy="56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3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Integrated Modules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30113" y="218198"/>
            <a:ext cx="15009354" cy="112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6" lvl="1" algn="l">
              <a:lnSpc>
                <a:spcPts val="9239"/>
              </a:lnSpc>
            </a:pPr>
            <a:r>
              <a:rPr lang="en-US" sz="65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1.Secure Login &amp; User Access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490" y="2305787"/>
            <a:ext cx="7799633" cy="65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095" lvl="1" indent="-403048" algn="l">
              <a:lnSpc>
                <a:spcPts val="5227"/>
              </a:lnSpc>
              <a:buFont typeface="Arial"/>
              <a:buChar char="•"/>
            </a:pPr>
            <a:r>
              <a:rPr lang="en-US" sz="37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secure user authentication to access the CVP Intelligence platform.</a:t>
            </a:r>
          </a:p>
          <a:p>
            <a:pPr marL="806095" lvl="1" indent="-403048" algn="l">
              <a:lnSpc>
                <a:spcPts val="5227"/>
              </a:lnSpc>
              <a:buFont typeface="Arial"/>
              <a:buChar char="•"/>
            </a:pPr>
            <a:r>
              <a:rPr lang="en-US" sz="37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email/password login with encrypted credentials.</a:t>
            </a:r>
          </a:p>
          <a:p>
            <a:pPr marL="806095" lvl="1" indent="-403048" algn="l">
              <a:lnSpc>
                <a:spcPts val="5227"/>
              </a:lnSpc>
              <a:buFont typeface="Arial"/>
              <a:buChar char="•"/>
            </a:pPr>
            <a:r>
              <a:rPr lang="en-US" sz="37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Optional Google sign-in for quick and convenient access.</a:t>
            </a:r>
          </a:p>
          <a:p>
            <a:pPr algn="l">
              <a:lnSpc>
                <a:spcPts val="5227"/>
              </a:lnSpc>
            </a:pPr>
            <a:endParaRPr lang="en-US" sz="373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0A0D06-3929-E5E4-683F-C64AC626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70938" y="1403033"/>
            <a:ext cx="5671559" cy="1713757"/>
          </a:xfrm>
          <a:custGeom>
            <a:avLst/>
            <a:gdLst/>
            <a:ahLst/>
            <a:cxnLst/>
            <a:rect l="l" t="t" r="r" b="b"/>
            <a:pathLst>
              <a:path w="5671559" h="1713757">
                <a:moveTo>
                  <a:pt x="0" y="0"/>
                </a:moveTo>
                <a:lnTo>
                  <a:pt x="5671560" y="0"/>
                </a:lnTo>
                <a:lnTo>
                  <a:pt x="5671560" y="1713757"/>
                </a:lnTo>
                <a:lnTo>
                  <a:pt x="0" y="1713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41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70938" y="5246231"/>
            <a:ext cx="5671559" cy="1935420"/>
          </a:xfrm>
          <a:custGeom>
            <a:avLst/>
            <a:gdLst/>
            <a:ahLst/>
            <a:cxnLst/>
            <a:rect l="l" t="t" r="r" b="b"/>
            <a:pathLst>
              <a:path w="5671559" h="1935420">
                <a:moveTo>
                  <a:pt x="0" y="0"/>
                </a:moveTo>
                <a:lnTo>
                  <a:pt x="5671560" y="0"/>
                </a:lnTo>
                <a:lnTo>
                  <a:pt x="5671560" y="1935420"/>
                </a:lnTo>
                <a:lnTo>
                  <a:pt x="0" y="1935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170938" y="3288240"/>
            <a:ext cx="5671559" cy="1786541"/>
          </a:xfrm>
          <a:custGeom>
            <a:avLst/>
            <a:gdLst/>
            <a:ahLst/>
            <a:cxnLst/>
            <a:rect l="l" t="t" r="r" b="b"/>
            <a:pathLst>
              <a:path w="5671559" h="1786541">
                <a:moveTo>
                  <a:pt x="0" y="0"/>
                </a:moveTo>
                <a:lnTo>
                  <a:pt x="5671560" y="0"/>
                </a:lnTo>
                <a:lnTo>
                  <a:pt x="5671560" y="1786541"/>
                </a:lnTo>
                <a:lnTo>
                  <a:pt x="0" y="1786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70938" y="7353101"/>
            <a:ext cx="5671559" cy="2715259"/>
          </a:xfrm>
          <a:custGeom>
            <a:avLst/>
            <a:gdLst/>
            <a:ahLst/>
            <a:cxnLst/>
            <a:rect l="l" t="t" r="r" b="b"/>
            <a:pathLst>
              <a:path w="5671559" h="2715259">
                <a:moveTo>
                  <a:pt x="0" y="0"/>
                </a:moveTo>
                <a:lnTo>
                  <a:pt x="5671560" y="0"/>
                </a:lnTo>
                <a:lnTo>
                  <a:pt x="5671560" y="2715259"/>
                </a:lnTo>
                <a:lnTo>
                  <a:pt x="0" y="2715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930113" y="218198"/>
            <a:ext cx="15009354" cy="112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6" lvl="1" algn="l">
              <a:lnSpc>
                <a:spcPts val="9239"/>
              </a:lnSpc>
            </a:pPr>
            <a:r>
              <a:rPr lang="en-US" sz="6599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2. Smart Business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3490" y="1808583"/>
            <a:ext cx="10081300" cy="825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9819" lvl="1" indent="-459909" algn="l">
              <a:lnSpc>
                <a:spcPts val="5964"/>
              </a:lnSpc>
              <a:buFont typeface="Arial"/>
              <a:buChar char="•"/>
            </a:pPr>
            <a:r>
              <a:rPr lang="en-US" sz="42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Centralized overview of business performance</a:t>
            </a:r>
          </a:p>
          <a:p>
            <a:pPr marL="919819" lvl="1" indent="-459909" algn="l">
              <a:lnSpc>
                <a:spcPts val="5964"/>
              </a:lnSpc>
              <a:buFont typeface="Arial"/>
              <a:buChar char="•"/>
            </a:pPr>
            <a:r>
              <a:rPr lang="en-US" sz="42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Displays revenue, profit, break-even, and alerts</a:t>
            </a:r>
          </a:p>
          <a:p>
            <a:pPr marL="919819" lvl="1" indent="-459909" algn="l">
              <a:lnSpc>
                <a:spcPts val="5964"/>
              </a:lnSpc>
              <a:buFont typeface="Arial"/>
              <a:buChar char="•"/>
            </a:pPr>
            <a:r>
              <a:rPr lang="en-US" sz="42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Highlights risks like losses and revenue decline</a:t>
            </a:r>
          </a:p>
          <a:p>
            <a:pPr marL="919819" lvl="1" indent="-459909" algn="l">
              <a:lnSpc>
                <a:spcPts val="5964"/>
              </a:lnSpc>
              <a:buFont typeface="Arial"/>
              <a:buChar char="•"/>
            </a:pPr>
            <a:r>
              <a:rPr lang="en-US" sz="42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Shows top-performing products and trends</a:t>
            </a:r>
          </a:p>
          <a:p>
            <a:pPr marL="919819" lvl="1" indent="-459909" algn="l">
              <a:lnSpc>
                <a:spcPts val="5964"/>
              </a:lnSpc>
              <a:buFont typeface="Arial"/>
              <a:buChar char="•"/>
            </a:pPr>
            <a:r>
              <a:rPr lang="en-US" sz="42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quick managerial decision-making</a:t>
            </a:r>
          </a:p>
          <a:p>
            <a:pPr algn="l">
              <a:lnSpc>
                <a:spcPts val="5964"/>
              </a:lnSpc>
            </a:pPr>
            <a:endParaRPr lang="en-US" sz="426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78C79C-2A2E-F82F-CBC7-C4E5125F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263" y="7948838"/>
            <a:ext cx="18911604" cy="4676324"/>
          </a:xfrm>
          <a:custGeom>
            <a:avLst/>
            <a:gdLst/>
            <a:ahLst/>
            <a:cxnLst/>
            <a:rect l="l" t="t" r="r" b="b"/>
            <a:pathLst>
              <a:path w="18911604" h="4676324">
                <a:moveTo>
                  <a:pt x="0" y="0"/>
                </a:moveTo>
                <a:lnTo>
                  <a:pt x="18911605" y="0"/>
                </a:lnTo>
                <a:lnTo>
                  <a:pt x="18911605" y="4676324"/>
                </a:lnTo>
                <a:lnTo>
                  <a:pt x="0" y="46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3490" y="216111"/>
            <a:ext cx="2153233" cy="1186998"/>
          </a:xfrm>
          <a:custGeom>
            <a:avLst/>
            <a:gdLst/>
            <a:ahLst/>
            <a:cxnLst/>
            <a:rect l="l" t="t" r="r" b="b"/>
            <a:pathLst>
              <a:path w="2153233" h="1186998">
                <a:moveTo>
                  <a:pt x="0" y="0"/>
                </a:moveTo>
                <a:lnTo>
                  <a:pt x="2153233" y="0"/>
                </a:lnTo>
                <a:lnTo>
                  <a:pt x="2153233" y="1186998"/>
                </a:lnTo>
                <a:lnTo>
                  <a:pt x="0" y="1186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76881" y="2901363"/>
            <a:ext cx="8623606" cy="4484275"/>
          </a:xfrm>
          <a:custGeom>
            <a:avLst/>
            <a:gdLst/>
            <a:ahLst/>
            <a:cxnLst/>
            <a:rect l="l" t="t" r="r" b="b"/>
            <a:pathLst>
              <a:path w="8623606" h="4484275">
                <a:moveTo>
                  <a:pt x="0" y="0"/>
                </a:moveTo>
                <a:lnTo>
                  <a:pt x="8623606" y="0"/>
                </a:lnTo>
                <a:lnTo>
                  <a:pt x="8623606" y="4484274"/>
                </a:lnTo>
                <a:lnTo>
                  <a:pt x="0" y="4484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65444" y="293727"/>
            <a:ext cx="17212271" cy="84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90" lvl="1" algn="l">
              <a:lnSpc>
                <a:spcPts val="6907"/>
              </a:lnSpc>
            </a:pPr>
            <a:r>
              <a:rPr lang="en-US" sz="4933" b="1" u="sng" dirty="0">
                <a:solidFill>
                  <a:srgbClr val="36528B"/>
                </a:solidFill>
                <a:latin typeface="Poppins Bold"/>
                <a:ea typeface="Poppins Bold"/>
                <a:cs typeface="Poppins Bold"/>
                <a:sym typeface="Poppins Bold"/>
              </a:rPr>
              <a:t>3.Product Management &amp; Contribution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851" y="1868402"/>
            <a:ext cx="8523391" cy="77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8037" lvl="1" indent="-474018" algn="l">
              <a:lnSpc>
                <a:spcPts val="6147"/>
              </a:lnSpc>
              <a:buFont typeface="Arial"/>
              <a:buChar char="•"/>
            </a:pPr>
            <a:r>
              <a:rPr lang="en-US" sz="43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Manage product details and pricing</a:t>
            </a:r>
          </a:p>
          <a:p>
            <a:pPr marL="948037" lvl="1" indent="-474018" algn="l">
              <a:lnSpc>
                <a:spcPts val="6147"/>
              </a:lnSpc>
              <a:buFont typeface="Arial"/>
              <a:buChar char="•"/>
            </a:pPr>
            <a:r>
              <a:rPr lang="en-US" sz="43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Calculates contribution per unit automatically</a:t>
            </a:r>
          </a:p>
          <a:p>
            <a:pPr marL="948037" lvl="1" indent="-474018" algn="l">
              <a:lnSpc>
                <a:spcPts val="6147"/>
              </a:lnSpc>
              <a:buFont typeface="Arial"/>
              <a:buChar char="•"/>
            </a:pPr>
            <a:r>
              <a:rPr lang="en-US" sz="43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Categorizes products for analysis</a:t>
            </a:r>
          </a:p>
          <a:p>
            <a:pPr marL="948037" lvl="1" indent="-474018" algn="l">
              <a:lnSpc>
                <a:spcPts val="6147"/>
              </a:lnSpc>
              <a:buFont typeface="Arial"/>
              <a:buChar char="•"/>
            </a:pPr>
            <a:r>
              <a:rPr lang="en-US" sz="43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CSV import and export</a:t>
            </a:r>
          </a:p>
          <a:p>
            <a:pPr marL="969628" lvl="1" indent="-484814" algn="l">
              <a:lnSpc>
                <a:spcPts val="6287"/>
              </a:lnSpc>
              <a:buFont typeface="Arial"/>
              <a:buChar char="•"/>
            </a:pPr>
            <a:r>
              <a:rPr lang="en-US" sz="449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Ensures accurate CVP calculations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DF3C2-A071-0051-F1E1-69558EA7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</TotalTime>
  <Words>1093</Words>
  <Application>Microsoft Office PowerPoint</Application>
  <PresentationFormat>Custom</PresentationFormat>
  <Paragraphs>219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Calibri Light</vt:lpstr>
      <vt:lpstr>Norwester</vt:lpstr>
      <vt:lpstr>Aptos</vt:lpstr>
      <vt:lpstr>Poppins Bold</vt:lpstr>
      <vt:lpstr>Arial</vt:lpstr>
      <vt:lpstr>Poppins</vt:lpstr>
      <vt:lpstr>Canva Sans</vt:lpstr>
      <vt:lpstr>Calibri</vt:lpstr>
      <vt:lpstr>Montserrat Bold</vt:lpstr>
      <vt:lpstr>Montserrat Medium</vt:lpstr>
      <vt:lpstr>Montserrat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 Analysis</dc:title>
  <cp:lastModifiedBy>RODRIGO V J K</cp:lastModifiedBy>
  <cp:revision>9</cp:revision>
  <dcterms:created xsi:type="dcterms:W3CDTF">2006-08-16T00:00:00Z</dcterms:created>
  <dcterms:modified xsi:type="dcterms:W3CDTF">2026-02-04T14:18:57Z</dcterms:modified>
  <dc:identifier>DAG5xpLAeYk</dc:identifier>
</cp:coreProperties>
</file>